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9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20" r:id="rId5"/>
    <p:sldId id="336" r:id="rId6"/>
    <p:sldId id="33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2" r:id="rId16"/>
    <p:sldId id="333" r:id="rId17"/>
    <p:sldId id="334" r:id="rId18"/>
    <p:sldId id="335" r:id="rId19"/>
    <p:sldId id="337" r:id="rId20"/>
    <p:sldId id="330" r:id="rId21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72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A24"/>
    <a:srgbClr val="8996A0"/>
    <a:srgbClr val="4A5C66"/>
    <a:srgbClr val="FFFFFF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64" y="30"/>
      </p:cViewPr>
      <p:guideLst>
        <p:guide orient="horz" pos="3884"/>
        <p:guide pos="272"/>
        <p:guide orient="horz" pos="9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549A58-65A2-1C4E-BD33-6061F52BCE58}" type="datetimeFigureOut">
              <a:rPr lang="de-DE" altLang="de-DE"/>
              <a:pPr>
                <a:defRPr/>
              </a:pPr>
              <a:t>04.02.2026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8FA84D-43F1-B541-9232-7D50279E8043}" type="datetimeFigureOut">
              <a:rPr lang="de-DE" altLang="de-DE"/>
              <a:pPr>
                <a:defRPr/>
              </a:pPr>
              <a:t>04.02.2026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48505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43151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56450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5764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950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9430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1993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22698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6862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17270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47106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11493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892CBC1-0AA5-FD49-A6CF-7BC19D8F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B4F93A7-5B61-D941-9FC9-6DB6CDC6EF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548016"/>
            <a:ext cx="11164821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0"/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507781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9361124" y="2271781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9361124" y="2696581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9361124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9361124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55895" y="1620000"/>
            <a:ext cx="540872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620000"/>
            <a:ext cx="7512787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3060000"/>
            <a:ext cx="7512787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31799" y="1620001"/>
            <a:ext cx="8352500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EBF173-6194-1449-A8B7-B55867141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E426BC6-EC8D-2B49-804D-49B49D3145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6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692ADC8-598A-EC43-8E74-629C6533D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6969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9576794-5162-6048-BCAD-629826D7D5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8639787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5040131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67542" y="2996952"/>
            <a:ext cx="284508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03319" y="3717032"/>
            <a:ext cx="2736897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8867243" y="3574926"/>
            <a:ext cx="2845382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Mastertextformat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A4DEDB-1913-094B-A031-F2D1C477C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6300" y="6502400"/>
            <a:ext cx="24257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4270576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811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66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/>
              <a:t>Text</a:t>
            </a:r>
            <a:endParaRPr lang="de-DE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62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/>
              <a:t>Text</a:t>
            </a:r>
            <a:endParaRPr lang="de-DE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56240" y="321431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/>
              <a:t>Text</a:t>
            </a:r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8125885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432001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271798" y="1700214"/>
            <a:ext cx="3526167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760370" y="1883197"/>
            <a:ext cx="3097100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4606943" y="1817219"/>
            <a:ext cx="3203556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8464551" y="1817220"/>
            <a:ext cx="3187700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5" y="3173431"/>
            <a:ext cx="909041" cy="83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85" y="4959058"/>
            <a:ext cx="975295" cy="55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2" y="3291575"/>
            <a:ext cx="888429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928474"/>
            <a:ext cx="97529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C6723BC-5FFF-A14D-8404-D5F91F1C72B1}"/>
              </a:ext>
            </a:extLst>
          </p:cNvPr>
          <p:cNvSpPr/>
          <p:nvPr userDrawn="1"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594EDCD-2274-FE44-87CC-3D768625475C}"/>
              </a:ext>
            </a:extLst>
          </p:cNvPr>
          <p:cNvSpPr/>
          <p:nvPr userDrawn="1"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02CBA60-C706-9748-870A-3B807F155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7172106-5D28-8B48-8CE5-77E78E3EF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32001" y="1080000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2000" y="1620001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4467" y="6546850"/>
            <a:ext cx="637117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4653260" y="6548438"/>
            <a:ext cx="2882900" cy="4308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Patrick Vanel Tieme Younjo </a:t>
            </a:r>
          </a:p>
          <a:p>
            <a:pPr eaLnBrk="1" hangingPunct="1">
              <a:defRPr/>
            </a:pP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D50FC33-BA03-D341-83A0-35E637362E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442800" y="360000"/>
            <a:ext cx="336229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572C864-C096-EE45-8500-19995A117EE6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432000" y="6625975"/>
            <a:ext cx="1976118" cy="10400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  <p:sldLayoutId id="2147484427" r:id="rId2"/>
    <p:sldLayoutId id="2147484413" r:id="rId3"/>
    <p:sldLayoutId id="2147484415" r:id="rId4"/>
    <p:sldLayoutId id="2147484405" r:id="rId5"/>
    <p:sldLayoutId id="2147484426" r:id="rId6"/>
    <p:sldLayoutId id="2147484423" r:id="rId7"/>
    <p:sldLayoutId id="2147484420" r:id="rId8"/>
    <p:sldLayoutId id="2147484421" r:id="rId9"/>
    <p:sldLayoutId id="2147484406" r:id="rId10"/>
    <p:sldLayoutId id="2147484416" r:id="rId11"/>
    <p:sldLayoutId id="2147484417" r:id="rId12"/>
    <p:sldLayoutId id="2147484424" r:id="rId13"/>
    <p:sldLayoutId id="2147484407" r:id="rId14"/>
    <p:sldLayoutId id="2147484425" r:id="rId15"/>
    <p:sldLayoutId id="214748442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524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286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953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620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docs/" TargetMode="External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numpy.org/doc/" TargetMode="External"/><Relationship Id="rId2" Type="http://schemas.openxmlformats.org/officeDocument/2006/relationships/hyperlink" Target="https://www.udemy.com/course/data-science-et-machine-learning-masterclass-python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cikit-learn/stable/getting_started.html" TargetMode="External"/><Relationship Id="rId11" Type="http://schemas.openxmlformats.org/officeDocument/2006/relationships/hyperlink" Target="https://seaborn.pydata.org/generated/seaborn.heatmap.html" TargetMode="External"/><Relationship Id="rId5" Type="http://schemas.openxmlformats.org/officeDocument/2006/relationships/hyperlink" Target="https://keras.io/" TargetMode="External"/><Relationship Id="rId10" Type="http://schemas.openxmlformats.org/officeDocument/2006/relationships/hyperlink" Target="https://matplotlib.org/stable/api/pyplot_summary.html" TargetMode="External"/><Relationship Id="rId4" Type="http://schemas.openxmlformats.org/officeDocument/2006/relationships/hyperlink" Target="https://www.tensorflow.org/tutorials" TargetMode="External"/><Relationship Id="rId9" Type="http://schemas.openxmlformats.org/officeDocument/2006/relationships/hyperlink" Target="https://matplotlib.org/stable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E09C24-F239-B94C-9232-ECB626C81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72373" y="3147647"/>
            <a:ext cx="3168351" cy="2231801"/>
          </a:xfrm>
        </p:spPr>
        <p:txBody>
          <a:bodyPr anchor="ctr"/>
          <a:lstStyle/>
          <a:p>
            <a:r>
              <a:rPr lang="de-DE" dirty="0"/>
              <a:t>Statistische Feature-Analyse von MRT-Bildern</a:t>
            </a:r>
          </a:p>
        </p:txBody>
      </p:sp>
    </p:spTree>
    <p:extLst>
      <p:ext uri="{BB962C8B-B14F-4D97-AF65-F5344CB8AC3E}">
        <p14:creationId xmlns:p14="http://schemas.microsoft.com/office/powerpoint/2010/main" val="1406280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BB9C2-EAC3-8F92-7CB2-6A509695C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695A0BD-4A86-0F1F-CD62-C5D860FB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Scatterplot Mean vs. Variance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70FA3C-673E-1C45-B888-5F36689366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438275" lvl="3" indent="-342900"/>
            <a:r>
              <a:rPr lang="de-DE" sz="1600" dirty="0"/>
              <a:t>Positive Beziehung zwischen Mean und Varianz</a:t>
            </a:r>
          </a:p>
          <a:p>
            <a:pPr marL="1438275" lvl="3" indent="-342900"/>
            <a:r>
              <a:rPr lang="de-DE" sz="1600" dirty="0"/>
              <a:t>Klassen überlappen stark</a:t>
            </a:r>
          </a:p>
          <a:p>
            <a:pPr marL="1438275" lvl="3" indent="-342900"/>
            <a:r>
              <a:rPr lang="de-DE" sz="1600" dirty="0"/>
              <a:t>Keine klare lineare Trennlinie</a:t>
            </a:r>
          </a:p>
          <a:p>
            <a:pPr marL="1381125" lvl="3">
              <a:buFont typeface="Arial" panose="020B0604020202020204" pitchFamily="34" charset="0"/>
              <a:buChar char="•"/>
            </a:pPr>
            <a:endParaRPr lang="de-DE" dirty="0"/>
          </a:p>
          <a:p>
            <a:pPr marL="1381125" lvl="3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F3888BD-4913-2EA6-D368-1F8608FFA1C2}"/>
              </a:ext>
            </a:extLst>
          </p:cNvPr>
          <p:cNvCxnSpPr>
            <a:cxnSpLocks/>
          </p:cNvCxnSpPr>
          <p:nvPr/>
        </p:nvCxnSpPr>
        <p:spPr>
          <a:xfrm>
            <a:off x="720966" y="2734408"/>
            <a:ext cx="33938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465682E-8711-1274-A043-43F42E2FF1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pic>
        <p:nvPicPr>
          <p:cNvPr id="6" name="Grafik 5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A53494DC-006B-DB04-1A81-6B38BEA19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121" y="2034577"/>
            <a:ext cx="6764694" cy="443012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354AE2E-EAA0-4A2A-617B-31EC5EB02315}"/>
              </a:ext>
            </a:extLst>
          </p:cNvPr>
          <p:cNvSpPr txBox="1"/>
          <p:nvPr/>
        </p:nvSpPr>
        <p:spPr>
          <a:xfrm>
            <a:off x="228600" y="5777999"/>
            <a:ext cx="29915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matplotlib.pyplot — Matplotlib 3.10.8 documentation</a:t>
            </a:r>
          </a:p>
          <a:p>
            <a:r>
              <a:rPr lang="de-DE" sz="1000" dirty="0"/>
              <a:t>Snapshot</a:t>
            </a:r>
          </a:p>
          <a:p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48F7C0B-F8FB-84FB-DEFB-4A641C5CAF58}"/>
              </a:ext>
            </a:extLst>
          </p:cNvPr>
          <p:cNvSpPr txBox="1"/>
          <p:nvPr/>
        </p:nvSpPr>
        <p:spPr>
          <a:xfrm>
            <a:off x="228600" y="6156980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NumPy Documentation</a:t>
            </a:r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ADA74C-BA04-6D6A-0FCF-9B26C52A97DC}"/>
              </a:ext>
            </a:extLst>
          </p:cNvPr>
          <p:cNvSpPr txBox="1"/>
          <p:nvPr/>
        </p:nvSpPr>
        <p:spPr>
          <a:xfrm>
            <a:off x="228600" y="5162446"/>
            <a:ext cx="30556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sz="1000" dirty="0"/>
              <a:t>pandas documentation — pandas 3.0.0 documentation</a:t>
            </a:r>
          </a:p>
          <a:p>
            <a:r>
              <a:rPr lang="de-DE" sz="1000" dirty="0"/>
              <a:t>Snapshot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903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3DD91-0CC3-D1A7-BEAE-BE978F63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A025D22-B66D-13D4-A64E-96C38913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ROC-Kurve(Logistische Regression)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9E2B2B-4E6F-4AF5-6773-E542233105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 indent="0">
              <a:buNone/>
            </a:pPr>
            <a:r>
              <a:rPr lang="de-DE" sz="2000" dirty="0"/>
              <a:t>	</a:t>
            </a:r>
          </a:p>
          <a:p>
            <a:pPr lvl="3" indent="0">
              <a:buNone/>
            </a:pPr>
            <a:endParaRPr lang="de-DE" sz="2000" dirty="0"/>
          </a:p>
          <a:p>
            <a:pPr lvl="3" indent="0" algn="ctr">
              <a:buNone/>
            </a:pPr>
            <a:endParaRPr lang="de-DE" dirty="0"/>
          </a:p>
          <a:p>
            <a:pPr lvl="3" indent="0" algn="ctr">
              <a:buNone/>
            </a:pPr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8F3AF6D-A301-B641-AE5B-B483793437ED}"/>
              </a:ext>
            </a:extLst>
          </p:cNvPr>
          <p:cNvCxnSpPr>
            <a:cxnSpLocks/>
          </p:cNvCxnSpPr>
          <p:nvPr/>
        </p:nvCxnSpPr>
        <p:spPr>
          <a:xfrm>
            <a:off x="720966" y="2734408"/>
            <a:ext cx="33938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7F612F2-C9DD-2D4E-35F0-7F1057C2D1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pic>
        <p:nvPicPr>
          <p:cNvPr id="8" name="Grafik 7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8BE0F546-7F4E-70F5-95E5-623752520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914" y="1697004"/>
            <a:ext cx="7091264" cy="449795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FCA0307-BB6C-73DC-41FE-C1D5A5EAD04D}"/>
              </a:ext>
            </a:extLst>
          </p:cNvPr>
          <p:cNvSpPr txBox="1"/>
          <p:nvPr/>
        </p:nvSpPr>
        <p:spPr>
          <a:xfrm>
            <a:off x="18804" y="5726093"/>
            <a:ext cx="4095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r>
              <a:rPr lang="en-US" sz="1000" dirty="0"/>
              <a:t>scikit- learn: machine learning in Python — scikit-learn 1.8.0 documentation</a:t>
            </a:r>
          </a:p>
          <a:p>
            <a:r>
              <a:rPr lang="en-US" sz="1000" dirty="0"/>
              <a:t>Snapshot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1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2821AA5-3806-E051-9DB5-32DBC23DF1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FAD94FF-A5FD-F59F-6823-8255FCF6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Confusion Matrix(Logistische Regression) und Classification Report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CA999E8-7765-D348-77FD-68BAF232EA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Modell erkennt gesunde gut</a:t>
            </a:r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Schlechte Erkennung der Demented-Klasse        </a:t>
            </a:r>
          </a:p>
        </p:txBody>
      </p:sp>
      <p:pic>
        <p:nvPicPr>
          <p:cNvPr id="6" name="Grafik 5" descr="Ein Bild, das Text, Screenshot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AC362B3E-9A55-44D3-BEFE-A7A91C756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43" y="2278648"/>
            <a:ext cx="5728682" cy="4058216"/>
          </a:xfrm>
          <a:prstGeom prst="rect">
            <a:avLst/>
          </a:prstGeom>
        </p:spPr>
      </p:pic>
      <p:pic>
        <p:nvPicPr>
          <p:cNvPr id="10" name="Grafik 9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A9638BD-D02F-14E4-665E-BBEEF842E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58" y="1719576"/>
            <a:ext cx="3886742" cy="1677174"/>
          </a:xfrm>
          <a:prstGeom prst="rect">
            <a:avLst/>
          </a:prstGeom>
        </p:spPr>
      </p:pic>
      <p:pic>
        <p:nvPicPr>
          <p:cNvPr id="12" name="Grafik 11" descr="Ein Bild, das Text, Schrift enthält.&#10;&#10;KI-generierte Inhalte können fehlerhaft sein.">
            <a:extLst>
              <a:ext uri="{FF2B5EF4-FFF2-40B4-BE49-F238E27FC236}">
                <a16:creationId xmlns:a16="http://schemas.microsoft.com/office/drawing/2014/main" id="{A04C5E02-5491-F590-C42E-499233C65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153" y="3928644"/>
            <a:ext cx="2012431" cy="96536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918415A-ADF1-B35D-6BFC-BEB94DE28694}"/>
              </a:ext>
            </a:extLst>
          </p:cNvPr>
          <p:cNvSpPr txBox="1"/>
          <p:nvPr/>
        </p:nvSpPr>
        <p:spPr>
          <a:xfrm>
            <a:off x="140677" y="5760234"/>
            <a:ext cx="4095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r>
              <a:rPr lang="en-US" sz="1000" dirty="0"/>
              <a:t>scikit- learn: machine learning in Python — scikit-learn 1.8.0 documentation</a:t>
            </a:r>
          </a:p>
          <a:p>
            <a:r>
              <a:rPr lang="en-US" sz="1000" dirty="0"/>
              <a:t>Snapshot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50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1DCF7F4-B604-251E-EDAF-790603F553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EEFB0DC-803B-586E-0396-03B38D1E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Neuronales Netz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5DD20A-0846-AA18-1FF1-F5A202B41F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838200" lvl="1">
              <a:buFont typeface="Arial" panose="020B0604020202020204" pitchFamily="34" charset="0"/>
              <a:buChar char="•"/>
            </a:pPr>
            <a:r>
              <a:rPr lang="de-DE" sz="1400" dirty="0"/>
              <a:t>Mehrere Epochen</a:t>
            </a:r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sz="1400" dirty="0"/>
              <a:t>Trainingsgenauigkeit steigt kontinuierlich</a:t>
            </a:r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sz="1400" dirty="0"/>
              <a:t>Validierungsgenauigkeit stagniert</a:t>
            </a:r>
          </a:p>
          <a:p>
            <a:pPr marL="838200" lvl="1">
              <a:buFont typeface="Arial" panose="020B0604020202020204" pitchFamily="34" charset="0"/>
              <a:buChar char="•"/>
            </a:pPr>
            <a:r>
              <a:rPr lang="de-DE" sz="1400" dirty="0"/>
              <a:t>Hinweis auf Overfitting</a:t>
            </a:r>
          </a:p>
        </p:txBody>
      </p:sp>
      <p:pic>
        <p:nvPicPr>
          <p:cNvPr id="6" name="Grafik 5" descr="Ein Bild, das Text, Screenshot, Dokument, Zahl enthält.&#10;&#10;KI-generierte Inhalte können fehlerhaft sein.">
            <a:extLst>
              <a:ext uri="{FF2B5EF4-FFF2-40B4-BE49-F238E27FC236}">
                <a16:creationId xmlns:a16="http://schemas.microsoft.com/office/drawing/2014/main" id="{B07ACFA7-A40D-A001-CE83-62109B312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21" y="1852583"/>
            <a:ext cx="7362056" cy="41521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214AA91-19EB-FEB3-1D8E-D9562424D265}"/>
              </a:ext>
            </a:extLst>
          </p:cNvPr>
          <p:cNvSpPr txBox="1"/>
          <p:nvPr/>
        </p:nvSpPr>
        <p:spPr>
          <a:xfrm>
            <a:off x="432000" y="6052622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TensorFlow</a:t>
            </a:r>
          </a:p>
        </p:txBody>
      </p:sp>
    </p:spTree>
    <p:extLst>
      <p:ext uri="{BB962C8B-B14F-4D97-AF65-F5344CB8AC3E}">
        <p14:creationId xmlns:p14="http://schemas.microsoft.com/office/powerpoint/2010/main" val="4239451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0746237-143F-6421-9315-FFBAB7178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E34FE67-469F-79EA-D867-02023658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ROC-Kurve (Neuronales Netz)</a:t>
            </a:r>
          </a:p>
        </p:txBody>
      </p:sp>
      <p:pic>
        <p:nvPicPr>
          <p:cNvPr id="6" name="Grafik 5" descr="Ein Bild, das Text, Diagramm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F533F3BE-A754-CBC2-3D61-9E35CD229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00" y="1681677"/>
            <a:ext cx="5029902" cy="40963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F3447AF-82F9-75F5-A5B0-4862D88A42E0}"/>
              </a:ext>
            </a:extLst>
          </p:cNvPr>
          <p:cNvSpPr txBox="1"/>
          <p:nvPr/>
        </p:nvSpPr>
        <p:spPr>
          <a:xfrm>
            <a:off x="431999" y="5654888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TensorFlow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4D06D5-05E1-8D1D-B035-30A02374FA89}"/>
              </a:ext>
            </a:extLst>
          </p:cNvPr>
          <p:cNvSpPr txBox="1"/>
          <p:nvPr/>
        </p:nvSpPr>
        <p:spPr>
          <a:xfrm>
            <a:off x="431999" y="5901109"/>
            <a:ext cx="41248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scikit- learn: machine learning in Python — scikit-learn 1.8.0 documentation</a:t>
            </a:r>
          </a:p>
          <a:p>
            <a:r>
              <a:rPr lang="en-US" sz="1000" dirty="0"/>
              <a:t>Snapshot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05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052CD7-C94E-4475-4CDF-3433AE7B3A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81D934F-84C6-511B-BC3F-8A6770E7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Confusion Matrix (Neuronales Netz) und Classification Report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E98F42-E877-1733-2904-1A55BE276D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838200" lvl="1">
              <a:buFont typeface="Arial" panose="020B0604020202020204" pitchFamily="34" charset="0"/>
              <a:buChar char="•"/>
            </a:pPr>
            <a:r>
              <a:rPr lang="de-DE" dirty="0"/>
              <a:t>Leichte Verbesserung bei Demented-Erkennung</a:t>
            </a:r>
          </a:p>
        </p:txBody>
      </p:sp>
      <p:pic>
        <p:nvPicPr>
          <p:cNvPr id="6" name="Grafik 5" descr="Ein Bild, das Text, Screenshot, Diagramm, Rechteck enthält.&#10;&#10;KI-generierte Inhalte können fehlerhaft sein.">
            <a:extLst>
              <a:ext uri="{FF2B5EF4-FFF2-40B4-BE49-F238E27FC236}">
                <a16:creationId xmlns:a16="http://schemas.microsoft.com/office/drawing/2014/main" id="{677EA180-17A3-7253-84DE-14808782F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39" y="1899659"/>
            <a:ext cx="5462873" cy="4283618"/>
          </a:xfrm>
          <a:prstGeom prst="rect">
            <a:avLst/>
          </a:prstGeom>
        </p:spPr>
      </p:pic>
      <p:pic>
        <p:nvPicPr>
          <p:cNvPr id="8" name="Grafik 7" descr="Ein Bild, das Text, Screenshot, Display, Schrift enthält.&#10;&#10;KI-generierte Inhalte können fehlerhaft sein.">
            <a:extLst>
              <a:ext uri="{FF2B5EF4-FFF2-40B4-BE49-F238E27FC236}">
                <a16:creationId xmlns:a16="http://schemas.microsoft.com/office/drawing/2014/main" id="{924AE912-440E-9143-296C-D83258C91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728" y="1864983"/>
            <a:ext cx="4629796" cy="140989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7C20FA5-82BE-9815-A905-07389A89AC24}"/>
              </a:ext>
            </a:extLst>
          </p:cNvPr>
          <p:cNvSpPr txBox="1"/>
          <p:nvPr/>
        </p:nvSpPr>
        <p:spPr>
          <a:xfrm>
            <a:off x="0" y="5651274"/>
            <a:ext cx="3472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scikit- learn: machine learning in Python — scikit-learn 1.8.0 documentation</a:t>
            </a:r>
          </a:p>
          <a:p>
            <a:r>
              <a:rPr lang="en-US" sz="1000" dirty="0"/>
              <a:t>Snapshot</a:t>
            </a:r>
          </a:p>
          <a:p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DF342C-9EF9-B719-78C9-BD87429A7D9B}"/>
              </a:ext>
            </a:extLst>
          </p:cNvPr>
          <p:cNvSpPr txBox="1"/>
          <p:nvPr/>
        </p:nvSpPr>
        <p:spPr>
          <a:xfrm>
            <a:off x="-23282" y="6183277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TensorFlow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865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7F636A-EC6F-FD2E-3CDF-3DA7DCC187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5AA1664-29CD-6568-C205-0A3FD88D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5C1E4C-5F63-3D60-5567-D45711B909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838200" lvl="1">
              <a:buFont typeface="Arial" panose="020B0604020202020204" pitchFamily="34" charset="0"/>
              <a:buChar char="•"/>
            </a:pPr>
            <a:r>
              <a:rPr lang="de-DE" b="1" dirty="0"/>
              <a:t>Was hat funktioniert</a:t>
            </a:r>
          </a:p>
          <a:p>
            <a:pPr lvl="1" indent="0">
              <a:buNone/>
            </a:pPr>
            <a:endParaRPr lang="de-DE" b="1" dirty="0"/>
          </a:p>
          <a:p>
            <a:pPr marL="1381125" lvl="3">
              <a:buFont typeface="Arial" panose="020B0604020202020204" pitchFamily="34" charset="0"/>
              <a:buChar char="•"/>
            </a:pPr>
            <a:r>
              <a:rPr lang="de-DE" dirty="0"/>
              <a:t>Die Vorverarbeitung und Feature-Extraktion haben zuverlässig funktioniert.</a:t>
            </a:r>
          </a:p>
          <a:p>
            <a:pPr marL="1381125" lvl="3">
              <a:buFont typeface="Arial" panose="020B0604020202020204" pitchFamily="34" charset="0"/>
              <a:buChar char="•"/>
            </a:pPr>
            <a:r>
              <a:rPr lang="de-DE" dirty="0"/>
              <a:t>Die visuellen Analysen zeigen klare Trends zwischen den Klassen.</a:t>
            </a:r>
          </a:p>
          <a:p>
            <a:pPr marL="1381125" lvl="3">
              <a:buFont typeface="Arial" panose="020B0604020202020204" pitchFamily="34" charset="0"/>
              <a:buChar char="•"/>
            </a:pPr>
            <a:r>
              <a:rPr lang="de-DE" dirty="0"/>
              <a:t>Das neuronale Netz konnte die Trennleistung im Vergleich zur logistischen Regression verbessern.</a:t>
            </a:r>
          </a:p>
          <a:p>
            <a:pPr lvl="3" indent="0">
              <a:buNone/>
            </a:pPr>
            <a:endParaRPr lang="de-DE" dirty="0"/>
          </a:p>
          <a:p>
            <a:pPr marL="1381125" lvl="3"/>
            <a:r>
              <a:rPr lang="de-DE" b="1" dirty="0"/>
              <a:t>Was ist schief gelaufen</a:t>
            </a:r>
          </a:p>
          <a:p>
            <a:pPr marL="1647825" lvl="4"/>
            <a:r>
              <a:rPr lang="de-DE" dirty="0"/>
              <a:t>Die Klassen überlappen stark.</a:t>
            </a:r>
          </a:p>
          <a:p>
            <a:pPr marL="1647825" lvl="4"/>
            <a:r>
              <a:rPr lang="de-DE" dirty="0"/>
              <a:t>Besonders die Demented-Klasse wird oft falsch erkannt</a:t>
            </a:r>
          </a:p>
          <a:p>
            <a:pPr marL="1647825" lvl="4"/>
            <a:r>
              <a:rPr lang="de-DE" dirty="0"/>
              <a:t>Das neurale Netz zeigt Anzeichen von Overfitting.</a:t>
            </a:r>
          </a:p>
          <a:p>
            <a:pPr lvl="4" indent="0">
              <a:buNone/>
            </a:pPr>
            <a:endParaRPr lang="de-DE" dirty="0"/>
          </a:p>
          <a:p>
            <a:pPr lvl="3" indent="0">
              <a:buNone/>
            </a:pPr>
            <a:endParaRPr lang="de-DE" dirty="0"/>
          </a:p>
          <a:p>
            <a:pPr lvl="3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5244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277A3-BD0D-F5E2-3C30-D4D21BA9A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8DB8B6E-F326-0675-513C-6D5668A1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FA5AC0-D42B-A356-08AE-EB3ACB610C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 indent="0" algn="just">
              <a:buNone/>
            </a:pPr>
            <a:r>
              <a:rPr lang="de-DE" sz="2000" dirty="0"/>
              <a:t>	</a:t>
            </a:r>
            <a:r>
              <a:rPr lang="de-DE" sz="2000" b="1" dirty="0"/>
              <a:t>Quelle</a:t>
            </a:r>
          </a:p>
          <a:p>
            <a:r>
              <a:rPr lang="de-DE" sz="1400" dirty="0"/>
              <a:t>(1)         </a:t>
            </a:r>
            <a:r>
              <a:rPr lang="de-DE" sz="1400" i="1" dirty="0"/>
              <a:t>Data Science et Machine Learning | MasterClass Python</a:t>
            </a:r>
            <a:r>
              <a:rPr lang="de-DE" sz="1400" dirty="0"/>
              <a:t>. Udemy. </a:t>
            </a:r>
            <a:r>
              <a:rPr lang="de-DE" sz="1400" dirty="0">
                <a:hlinkClick r:id="rId2"/>
              </a:rPr>
              <a:t>https://www.udemy.com/course/data-science-et-machine-learning-masterclass-python/</a:t>
            </a:r>
            <a:r>
              <a:rPr lang="de-DE" sz="1400" dirty="0"/>
              <a:t> (accessed 2026-01-30).</a:t>
            </a:r>
          </a:p>
          <a:p>
            <a:r>
              <a:rPr lang="de-DE" sz="1400" dirty="0"/>
              <a:t>(2)         </a:t>
            </a:r>
            <a:r>
              <a:rPr lang="de-DE" sz="1400" i="1" dirty="0"/>
              <a:t>TensorFlow</a:t>
            </a:r>
            <a:r>
              <a:rPr lang="de-DE" sz="1400" dirty="0"/>
              <a:t>. TensorFlow. </a:t>
            </a:r>
            <a:r>
              <a:rPr lang="de-DE" sz="1400" dirty="0">
                <a:hlinkClick r:id="rId3"/>
              </a:rPr>
              <a:t>https://www.tensorflow.org/</a:t>
            </a:r>
            <a:r>
              <a:rPr lang="de-DE" sz="1400" dirty="0"/>
              <a:t> (accessed 2026-01-30).</a:t>
            </a:r>
          </a:p>
          <a:p>
            <a:r>
              <a:rPr lang="de-DE" sz="1400" dirty="0"/>
              <a:t>(3)         </a:t>
            </a:r>
            <a:r>
              <a:rPr lang="de-DE" sz="1400" i="1" dirty="0"/>
              <a:t>Tutorials | TensorFlow Core</a:t>
            </a:r>
            <a:r>
              <a:rPr lang="de-DE" sz="1400" dirty="0"/>
              <a:t>. TensorFlow. </a:t>
            </a:r>
            <a:r>
              <a:rPr lang="de-DE" sz="1400" dirty="0">
                <a:hlinkClick r:id="rId4"/>
              </a:rPr>
              <a:t>https://www.tensorflow.org/tutorials</a:t>
            </a:r>
            <a:r>
              <a:rPr lang="de-DE" sz="1400" dirty="0"/>
              <a:t> (accessed 2026-01-30).</a:t>
            </a:r>
          </a:p>
          <a:p>
            <a:r>
              <a:rPr lang="de-DE" sz="1400" dirty="0"/>
              <a:t>(4)         </a:t>
            </a:r>
            <a:r>
              <a:rPr lang="de-DE" sz="1400" i="1" dirty="0"/>
              <a:t>Keras: Deep Learning for humans</a:t>
            </a:r>
            <a:r>
              <a:rPr lang="de-DE" sz="1400" dirty="0"/>
              <a:t>. </a:t>
            </a:r>
            <a:r>
              <a:rPr lang="de-DE" sz="1400" dirty="0">
                <a:hlinkClick r:id="rId5"/>
              </a:rPr>
              <a:t>https://keras.io/</a:t>
            </a:r>
            <a:r>
              <a:rPr lang="de-DE" sz="1400" dirty="0"/>
              <a:t> (accessed 2026-01-30).</a:t>
            </a:r>
          </a:p>
          <a:p>
            <a:r>
              <a:rPr lang="de-DE" sz="1400" dirty="0"/>
              <a:t>(5)         </a:t>
            </a:r>
            <a:r>
              <a:rPr lang="de-DE" sz="1400" i="1" dirty="0"/>
              <a:t>Getting Started</a:t>
            </a:r>
            <a:r>
              <a:rPr lang="de-DE" sz="1400" dirty="0"/>
              <a:t>. scikit-learn. </a:t>
            </a:r>
            <a:r>
              <a:rPr lang="de-DE" sz="1400" dirty="0">
                <a:hlinkClick r:id="rId6"/>
              </a:rPr>
              <a:t>https://scikit-learn/stable/getting_started.html</a:t>
            </a:r>
            <a:r>
              <a:rPr lang="de-DE" sz="1400" dirty="0"/>
              <a:t> (accessed 2026-01-30).</a:t>
            </a:r>
          </a:p>
          <a:p>
            <a:r>
              <a:rPr lang="de-DE" sz="1400" dirty="0"/>
              <a:t>(6)         </a:t>
            </a:r>
            <a:r>
              <a:rPr lang="de-DE" sz="1400" i="1" dirty="0"/>
              <a:t>NumPy Documentation</a:t>
            </a:r>
            <a:r>
              <a:rPr lang="de-DE" sz="1400" dirty="0"/>
              <a:t>. </a:t>
            </a:r>
            <a:r>
              <a:rPr lang="de-DE" sz="1400" dirty="0">
                <a:hlinkClick r:id="rId7"/>
              </a:rPr>
              <a:t>https://numpy.org/doc/</a:t>
            </a:r>
            <a:r>
              <a:rPr lang="de-DE" sz="1400" dirty="0"/>
              <a:t> (accessed 2026-01-30).</a:t>
            </a:r>
          </a:p>
          <a:p>
            <a:r>
              <a:rPr lang="de-DE" sz="1400" dirty="0"/>
              <a:t>(7)         </a:t>
            </a:r>
            <a:r>
              <a:rPr lang="de-DE" sz="1400" i="1" dirty="0"/>
              <a:t>pandas documentation — pandas 3.0.0 documentation</a:t>
            </a:r>
            <a:r>
              <a:rPr lang="de-DE" sz="1400" dirty="0"/>
              <a:t>. </a:t>
            </a:r>
            <a:r>
              <a:rPr lang="de-DE" sz="1400" dirty="0">
                <a:hlinkClick r:id="rId8"/>
              </a:rPr>
              <a:t>https://pandas.pydata.org/docs/</a:t>
            </a:r>
            <a:r>
              <a:rPr lang="de-DE" sz="1400" dirty="0"/>
              <a:t> (accessed 2026-01-30).</a:t>
            </a:r>
          </a:p>
          <a:p>
            <a:r>
              <a:rPr lang="de-DE" sz="1400" dirty="0"/>
              <a:t>(8)         </a:t>
            </a:r>
            <a:r>
              <a:rPr lang="de-DE" sz="1400" i="1" dirty="0"/>
              <a:t>Matplotlib documentation — Matplotlib 3.10.8 documentation</a:t>
            </a:r>
            <a:r>
              <a:rPr lang="de-DE" sz="1400" dirty="0"/>
              <a:t>. </a:t>
            </a:r>
            <a:r>
              <a:rPr lang="de-DE" sz="1400" dirty="0">
                <a:hlinkClick r:id="rId9"/>
              </a:rPr>
              <a:t>https://matplotlib.org/stable/index.html</a:t>
            </a:r>
            <a:r>
              <a:rPr lang="de-DE" sz="1400" dirty="0"/>
              <a:t> (accessed 2026-01-30).</a:t>
            </a:r>
          </a:p>
          <a:p>
            <a:r>
              <a:rPr lang="de-DE" sz="1400" dirty="0"/>
              <a:t>(9)         </a:t>
            </a:r>
            <a:r>
              <a:rPr lang="de-DE" sz="1400" i="1" dirty="0"/>
              <a:t>matplotlib.pyplot — Matplotlib 3.10.8 documentation</a:t>
            </a:r>
            <a:r>
              <a:rPr lang="de-DE" sz="1400" dirty="0"/>
              <a:t>. </a:t>
            </a:r>
            <a:r>
              <a:rPr lang="de-DE" sz="1400" dirty="0">
                <a:hlinkClick r:id="rId10"/>
              </a:rPr>
              <a:t>https://matplotlib.org/stable/api/pyplot_summary.html</a:t>
            </a:r>
            <a:r>
              <a:rPr lang="de-DE" sz="1400" dirty="0"/>
              <a:t> (accessed 2026-01-30).</a:t>
            </a:r>
          </a:p>
          <a:p>
            <a:r>
              <a:rPr lang="de-DE" sz="1400" dirty="0"/>
              <a:t>(10)      </a:t>
            </a:r>
            <a:r>
              <a:rPr lang="de-DE" sz="1400" i="1" dirty="0"/>
              <a:t>seaborn.heatmap — seaborn 0.13.2 documentation</a:t>
            </a:r>
            <a:r>
              <a:rPr lang="de-DE" sz="1400" dirty="0"/>
              <a:t>. </a:t>
            </a:r>
            <a:r>
              <a:rPr lang="de-DE" sz="1400" dirty="0">
                <a:hlinkClick r:id="rId11"/>
              </a:rPr>
              <a:t>https://seaborn.pydata.org/generated/seaborn.heatmap.html</a:t>
            </a:r>
            <a:r>
              <a:rPr lang="de-DE" sz="1400" dirty="0"/>
              <a:t> (accessed 2026-01-30).</a:t>
            </a:r>
          </a:p>
          <a:p>
            <a:pPr algn="just"/>
            <a:r>
              <a:rPr lang="de-DE" sz="1400" dirty="0"/>
              <a:t> </a:t>
            </a:r>
          </a:p>
          <a:p>
            <a:pPr lvl="1" indent="0">
              <a:buNone/>
            </a:pPr>
            <a:r>
              <a:rPr lang="de-DE" sz="1400" b="1" dirty="0"/>
              <a:t>  </a:t>
            </a:r>
            <a:r>
              <a:rPr lang="de-DE" sz="1400" dirty="0"/>
              <a:t>     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BE1E3A0F-771F-2F44-CFA9-7DF4D1CA41ED}"/>
              </a:ext>
            </a:extLst>
          </p:cNvPr>
          <p:cNvCxnSpPr>
            <a:cxnSpLocks/>
          </p:cNvCxnSpPr>
          <p:nvPr/>
        </p:nvCxnSpPr>
        <p:spPr>
          <a:xfrm>
            <a:off x="720966" y="2734408"/>
            <a:ext cx="33938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E9CA3E0-9704-FE7E-3C38-9EBAAE465C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1082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5006F77-6B85-91C3-934D-081D96950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A0E7891-48BF-5AB1-229E-54995B76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Worum geht es in diesem Projekt?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1F43A4-D581-1AF8-5DAD-D6C91F146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838200" lvl="1">
              <a:buFont typeface="Arial" panose="020B0604020202020204" pitchFamily="34" charset="0"/>
              <a:buChar char="•"/>
            </a:pPr>
            <a:r>
              <a:rPr lang="de-DE" b="1" dirty="0"/>
              <a:t>Ziel des Projekts</a:t>
            </a:r>
          </a:p>
          <a:p>
            <a:pPr marL="1114425" lvl="2">
              <a:buFont typeface="Arial" panose="020B0604020202020204" pitchFamily="34" charset="0"/>
              <a:buChar char="•"/>
            </a:pPr>
            <a:r>
              <a:rPr lang="de-DE" dirty="0"/>
              <a:t>Analyse von Medizinischen MRT-Bilddaten</a:t>
            </a:r>
          </a:p>
          <a:p>
            <a:pPr marL="1114425" lvl="2">
              <a:buFont typeface="Arial" panose="020B0604020202020204" pitchFamily="34" charset="0"/>
              <a:buChar char="•"/>
            </a:pPr>
            <a:r>
              <a:rPr lang="de-DE" dirty="0"/>
              <a:t>Extraktion statistischer Bildmerkmale</a:t>
            </a:r>
          </a:p>
          <a:p>
            <a:pPr marL="1114425" lvl="2">
              <a:buFont typeface="Arial" panose="020B0604020202020204" pitchFamily="34" charset="0"/>
              <a:buChar char="•"/>
            </a:pPr>
            <a:r>
              <a:rPr lang="de-DE" dirty="0"/>
              <a:t>Klassifikation von NonDemented vs. Demented</a:t>
            </a:r>
          </a:p>
          <a:p>
            <a:pPr lvl="2" indent="0">
              <a:buNone/>
            </a:pPr>
            <a:endParaRPr lang="de-DE" dirty="0"/>
          </a:p>
          <a:p>
            <a:pPr lvl="2" indent="0">
              <a:buNone/>
            </a:pPr>
            <a:r>
              <a:rPr lang="de-DE" b="1" dirty="0"/>
              <a:t>Herkunft der Daten</a:t>
            </a:r>
          </a:p>
          <a:p>
            <a:pPr marL="1381125" lvl="3"/>
            <a:r>
              <a:rPr lang="de-DE" dirty="0"/>
              <a:t>Alzheimer‘s Disease MRI Dataset</a:t>
            </a:r>
            <a:r>
              <a:rPr lang="de-DE" b="1" dirty="0"/>
              <a:t>			</a:t>
            </a:r>
          </a:p>
          <a:p>
            <a:pPr lvl="1" indent="0">
              <a:buNone/>
            </a:pPr>
            <a:r>
              <a:rPr lang="de-DE" dirty="0"/>
              <a:t>  </a:t>
            </a:r>
          </a:p>
          <a:p>
            <a:pPr lvl="1" indent="0">
              <a:buNone/>
            </a:pPr>
            <a:r>
              <a:rPr lang="de-DE" dirty="0"/>
              <a:t> 	</a:t>
            </a:r>
            <a:r>
              <a:rPr lang="de-DE" b="1" dirty="0"/>
              <a:t>Laden der Daten(Code-Beispiel)</a:t>
            </a:r>
          </a:p>
          <a:p>
            <a:pPr lvl="1" indent="0">
              <a:buNone/>
            </a:pPr>
            <a:endParaRPr lang="de-DE" b="1" dirty="0"/>
          </a:p>
        </p:txBody>
      </p:sp>
      <p:pic>
        <p:nvPicPr>
          <p:cNvPr id="6" name="Grafik 5" descr="Ein Bild, das Text, Screenshot, Schrift, Reihe enthält.&#10;&#10;KI-generierte Inhalte können fehlerhaft sein.">
            <a:extLst>
              <a:ext uri="{FF2B5EF4-FFF2-40B4-BE49-F238E27FC236}">
                <a16:creationId xmlns:a16="http://schemas.microsoft.com/office/drawing/2014/main" id="{316FF0EA-385F-50DD-4FB2-CCD5EC93F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526" y="4928394"/>
            <a:ext cx="3229426" cy="61921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80F491B-8ECA-AA94-958A-153C65CADF8A}"/>
              </a:ext>
            </a:extLst>
          </p:cNvPr>
          <p:cNvSpPr txBox="1"/>
          <p:nvPr/>
        </p:nvSpPr>
        <p:spPr>
          <a:xfrm>
            <a:off x="96716" y="6052622"/>
            <a:ext cx="2592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Alzheimer's Disease Multiclass Images Dataset</a:t>
            </a:r>
            <a:endParaRPr lang="de-DE" sz="1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43D52CB-F8EE-230B-B745-99086ED62BB2}"/>
              </a:ext>
            </a:extLst>
          </p:cNvPr>
          <p:cNvSpPr txBox="1"/>
          <p:nvPr/>
        </p:nvSpPr>
        <p:spPr>
          <a:xfrm>
            <a:off x="96716" y="5471679"/>
            <a:ext cx="3797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DE" dirty="0"/>
            </a:br>
            <a:r>
              <a:rPr lang="de-DE" sz="1000" dirty="0"/>
              <a:t>pandas.DataFrame.empty — pandas 3.0.0 documentation</a:t>
            </a:r>
          </a:p>
          <a:p>
            <a:r>
              <a:rPr lang="de-DE" sz="1000" dirty="0"/>
              <a:t>Snapshot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264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9793193-3BEF-8536-5EE0-EAC40AFE0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4B16B7-AEFC-DF31-58EB-3C9272709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Ansicht des DataFrames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5C3204-6EE1-B80F-B5BD-C9E4052AB2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 indent="0">
              <a:buNone/>
            </a:pPr>
            <a:endParaRPr lang="de-DE" dirty="0"/>
          </a:p>
          <a:p>
            <a:pPr marL="1114425" lvl="2">
              <a:buFont typeface="Arial" panose="020B0604020202020204" pitchFamily="34" charset="0"/>
              <a:buChar char="•"/>
            </a:pPr>
            <a:endParaRPr lang="de-DE" dirty="0"/>
          </a:p>
          <a:p>
            <a:pPr marL="1114425" lvl="2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562939CB-1AAA-8C6F-B19E-DA67B7C4A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0" y="1847461"/>
            <a:ext cx="9349273" cy="37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8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C72D62-6474-A923-6AC4-AA9620BE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Strukturelle Analyse des Datensatzes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F5F85E-95F8-2199-E34E-AA96B619F6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 indent="0">
              <a:buNone/>
            </a:pPr>
            <a:endParaRPr lang="de-DE" dirty="0"/>
          </a:p>
          <a:p>
            <a:pPr lvl="2" indent="0">
              <a:buNone/>
            </a:pP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266431-4FA2-81FB-8B39-050244068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D0E26F8-D371-363D-16E8-58B3805EA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26" y="1782348"/>
            <a:ext cx="5071617" cy="2285799"/>
          </a:xfrm>
          <a:prstGeom prst="rect">
            <a:avLst/>
          </a:prstGeom>
        </p:spPr>
      </p:pic>
      <p:pic>
        <p:nvPicPr>
          <p:cNvPr id="9" name="Grafik 8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36A96783-7FC1-6C1A-C48D-515A99BF2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96" y="4306877"/>
            <a:ext cx="4338513" cy="1691681"/>
          </a:xfrm>
          <a:prstGeom prst="rect">
            <a:avLst/>
          </a:prstGeom>
        </p:spPr>
      </p:pic>
      <p:pic>
        <p:nvPicPr>
          <p:cNvPr id="11" name="Grafik 10" descr="Ein Bild, das Text, Schrift, Quittung, Screenshot enthält.&#10;&#10;KI-generierte Inhalte können fehlerhaft sein.">
            <a:extLst>
              <a:ext uri="{FF2B5EF4-FFF2-40B4-BE49-F238E27FC236}">
                <a16:creationId xmlns:a16="http://schemas.microsoft.com/office/drawing/2014/main" id="{3F373995-4711-1B11-C5FB-6952BB26C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80" y="2115499"/>
            <a:ext cx="3253814" cy="1730555"/>
          </a:xfrm>
          <a:prstGeom prst="rect">
            <a:avLst/>
          </a:prstGeom>
        </p:spPr>
      </p:pic>
      <p:pic>
        <p:nvPicPr>
          <p:cNvPr id="13" name="Grafik 12" descr="Ein Bild, das Text, Schrift, Algebra, Design enthält.&#10;&#10;KI-generierte Inhalte können fehlerhaft sein.">
            <a:extLst>
              <a:ext uri="{FF2B5EF4-FFF2-40B4-BE49-F238E27FC236}">
                <a16:creationId xmlns:a16="http://schemas.microsoft.com/office/drawing/2014/main" id="{83E31259-E1FE-8CAF-E1A9-49F6B911E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793" y="4546415"/>
            <a:ext cx="2696547" cy="121260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11840504-D977-225A-430E-B401D86BAF1C}"/>
              </a:ext>
            </a:extLst>
          </p:cNvPr>
          <p:cNvSpPr txBox="1"/>
          <p:nvPr/>
        </p:nvSpPr>
        <p:spPr>
          <a:xfrm>
            <a:off x="79131" y="5759018"/>
            <a:ext cx="3066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sz="1000" dirty="0"/>
              <a:t>pandas.DataFrame.info — pandas 3.0.0 documentation</a:t>
            </a:r>
          </a:p>
          <a:p>
            <a:r>
              <a:rPr lang="de-DE" sz="1000" dirty="0"/>
              <a:t>Snapshot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8770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48657-099D-9115-1344-AE6F19DE6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080819A-C2B1-53FE-E1FF-6B60AEFDC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 Exploration der MRT-Bilder nach Krankheitsstadium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39FD45-B15D-34AF-F788-562CAD5E19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114425" lvl="2"/>
            <a:r>
              <a:rPr lang="de-DE" dirty="0"/>
              <a:t>Visuelle  unterschiede zwischen Klassen</a:t>
            </a:r>
          </a:p>
          <a:p>
            <a:pPr marL="1114425" lvl="2"/>
            <a:r>
              <a:rPr lang="de-DE" dirty="0"/>
              <a:t>Erweiterung der Ventrikel bei Erkrankung</a:t>
            </a:r>
          </a:p>
          <a:p>
            <a:pPr marL="1114425" lvl="2"/>
            <a:r>
              <a:rPr lang="de-DE" dirty="0"/>
              <a:t>Grundlage für visuelle und statistische Analyse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8C93AE-09D4-12A3-841B-1C90AF0120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  <p:pic>
        <p:nvPicPr>
          <p:cNvPr id="6" name="Grafik 5" descr="Ein Bild, das Röntgenfilm, Screenshot, medizinische Bildgebung, monochrom enthält.&#10;&#10;KI-generierte Inhalte können fehlerhaft sein.">
            <a:extLst>
              <a:ext uri="{FF2B5EF4-FFF2-40B4-BE49-F238E27FC236}">
                <a16:creationId xmlns:a16="http://schemas.microsoft.com/office/drawing/2014/main" id="{1D289CEC-963C-5C2C-7F9C-4C5B41969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50" y="2865911"/>
            <a:ext cx="8326012" cy="312377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F2240ED-58C6-9EE8-0909-EDE901B51C83}"/>
              </a:ext>
            </a:extLst>
          </p:cNvPr>
          <p:cNvSpPr txBox="1"/>
          <p:nvPr/>
        </p:nvSpPr>
        <p:spPr>
          <a:xfrm>
            <a:off x="70339" y="623728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Alzheimer's Disease Multiclass Images Dataset</a:t>
            </a:r>
            <a:endParaRPr lang="de-DE" sz="1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3653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E9329-B79A-A639-5BF0-F40AD9E7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8C9E57F-FC05-76AE-2462-B91730D5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Intensitätshistogramme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2B129B1-7FE9-3DF8-84B7-655A7A5140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3" indent="0">
              <a:buNone/>
            </a:pPr>
            <a:endParaRPr lang="de-DE" sz="1200" dirty="0"/>
          </a:p>
          <a:p>
            <a:pPr lvl="3" indent="0">
              <a:buNone/>
            </a:pPr>
            <a:endParaRPr lang="de-DE" sz="1200" dirty="0"/>
          </a:p>
          <a:p>
            <a:pPr marL="1114425" lvl="2"/>
            <a:r>
              <a:rPr lang="de-DE" sz="1200" dirty="0"/>
              <a:t>Darstellung der Pixelintensitätsverteilung</a:t>
            </a:r>
          </a:p>
          <a:p>
            <a:pPr marL="1114425" lvl="2"/>
            <a:r>
              <a:rPr lang="de-DE" sz="1200" dirty="0"/>
              <a:t>Gesunde Bilder, Klarere Peak</a:t>
            </a:r>
          </a:p>
          <a:p>
            <a:pPr marL="1114425" lvl="2"/>
            <a:r>
              <a:rPr lang="de-DE" sz="1200" dirty="0"/>
              <a:t>Erkrankte Bilder, breitere, unruhigere Verteilung</a:t>
            </a:r>
          </a:p>
          <a:p>
            <a:pPr marL="1114425" lvl="2"/>
            <a:r>
              <a:rPr lang="de-DE" sz="1200" dirty="0"/>
              <a:t>Hinweis auf strukturelle Veränderungen im Gehirn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8F56C794-EC7E-29D6-2721-415DA468E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0F801B6-4FC4-1291-F2E2-4055187C61E9}"/>
              </a:ext>
            </a:extLst>
          </p:cNvPr>
          <p:cNvSpPr txBox="1"/>
          <p:nvPr/>
        </p:nvSpPr>
        <p:spPr>
          <a:xfrm>
            <a:off x="192947" y="6022737"/>
            <a:ext cx="1160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NumPy Documentation</a:t>
            </a:r>
          </a:p>
        </p:txBody>
      </p:sp>
      <p:pic>
        <p:nvPicPr>
          <p:cNvPr id="7" name="Grafik 6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BB404D90-FEFE-2127-8A49-A409818C6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57" y="1195058"/>
            <a:ext cx="7238843" cy="504223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0D206D6-1A80-B8EA-935D-E18983CCC038}"/>
              </a:ext>
            </a:extLst>
          </p:cNvPr>
          <p:cNvSpPr txBox="1"/>
          <p:nvPr/>
        </p:nvSpPr>
        <p:spPr>
          <a:xfrm>
            <a:off x="192947" y="5374148"/>
            <a:ext cx="2991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sz="1000" dirty="0"/>
              <a:t>matplotlib.pyplot — Matplotlib 3.10.8 documentation</a:t>
            </a:r>
          </a:p>
          <a:p>
            <a:r>
              <a:rPr lang="de-DE" sz="1000" dirty="0"/>
              <a:t>Snapshot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3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398F7-8A2D-22D3-C46F-3CE49447D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B619529-E15C-9A6B-16C0-C3D534AFA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1103069"/>
            <a:ext cx="11228917" cy="574675"/>
          </a:xfrm>
        </p:spPr>
        <p:txBody>
          <a:bodyPr/>
          <a:lstStyle/>
          <a:p>
            <a:r>
              <a:rPr lang="de-DE" dirty="0"/>
              <a:t>Statistische Feature-Extraktion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E9A369-D8B3-9364-3F81-2B0DDBBE4F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838200" lvl="1"/>
            <a:r>
              <a:rPr lang="de-DE" sz="1600" dirty="0"/>
              <a:t>Umwandlung  von Bildern in numerische Merkmale</a:t>
            </a:r>
          </a:p>
          <a:p>
            <a:pPr marL="838200" lvl="1"/>
            <a:r>
              <a:rPr lang="de-DE" sz="1600" dirty="0"/>
              <a:t>Extrahierte Features.</a:t>
            </a:r>
          </a:p>
          <a:p>
            <a:pPr marL="838200" lvl="1"/>
            <a:r>
              <a:rPr lang="de-DE" sz="1600" dirty="0"/>
              <a:t>Ziel: Vereinfachung für ML-Modelle</a:t>
            </a:r>
          </a:p>
          <a:p>
            <a:pPr lvl="1" indent="0">
              <a:buNone/>
            </a:pPr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E25B0E-04C7-F295-4D6D-E73BD545A358}"/>
              </a:ext>
            </a:extLst>
          </p:cNvPr>
          <p:cNvCxnSpPr>
            <a:cxnSpLocks/>
          </p:cNvCxnSpPr>
          <p:nvPr/>
        </p:nvCxnSpPr>
        <p:spPr>
          <a:xfrm>
            <a:off x="720966" y="2734408"/>
            <a:ext cx="33938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A08131-E831-E662-F146-D42028EB5C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pic>
        <p:nvPicPr>
          <p:cNvPr id="14" name="Grafik 13" descr="Ein Bild, das Text, Schrift, Zahl, Reihe enthält.&#10;&#10;KI-generierte Inhalte können fehlerhaft sein.">
            <a:extLst>
              <a:ext uri="{FF2B5EF4-FFF2-40B4-BE49-F238E27FC236}">
                <a16:creationId xmlns:a16="http://schemas.microsoft.com/office/drawing/2014/main" id="{E7509AF4-EF3F-33CB-4F82-B6DC641D0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5" y="2890394"/>
            <a:ext cx="10785069" cy="246639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DA9BDF6-FB6E-346E-4FE4-B716EB85A0DB}"/>
              </a:ext>
            </a:extLst>
          </p:cNvPr>
          <p:cNvSpPr txBox="1"/>
          <p:nvPr/>
        </p:nvSpPr>
        <p:spPr>
          <a:xfrm>
            <a:off x="228600" y="6174622"/>
            <a:ext cx="1404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Numpy Documentation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B49F15D-BE29-FCA9-6C2A-537E11E27AD6}"/>
              </a:ext>
            </a:extLst>
          </p:cNvPr>
          <p:cNvSpPr txBox="1"/>
          <p:nvPr/>
        </p:nvSpPr>
        <p:spPr>
          <a:xfrm>
            <a:off x="228600" y="5512774"/>
            <a:ext cx="31245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de-DE" dirty="0"/>
            </a:br>
            <a:r>
              <a:rPr lang="de-DE" sz="1000" dirty="0"/>
              <a:t>pandas.DataFrame.head — pandas 3.0.0 documentation</a:t>
            </a:r>
          </a:p>
          <a:p>
            <a:r>
              <a:rPr lang="de-DE" sz="1000" dirty="0"/>
              <a:t>Snapshot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30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66395-34FE-7BBF-A1B3-5FABD8CB7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9944B5-357A-4DAE-3BA7-D95FC62CC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Korrelation Matrix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B447C-DED3-8ADC-A34A-B20AEE4A7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381125" lvl="3"/>
            <a:r>
              <a:rPr lang="de-DE" sz="1400" dirty="0"/>
              <a:t>Analyse von zusammenhängen zwischen Features</a:t>
            </a:r>
          </a:p>
          <a:p>
            <a:pPr marL="1381125" lvl="3"/>
            <a:r>
              <a:rPr lang="de-DE" sz="1400" dirty="0"/>
              <a:t>Mean und Variance positiv korreliert</a:t>
            </a:r>
          </a:p>
          <a:p>
            <a:pPr marL="1381125" lvl="3"/>
            <a:r>
              <a:rPr lang="de-DE" sz="1400" dirty="0"/>
              <a:t>Skewness teilweise mit Zielvariable korreliert</a:t>
            </a:r>
          </a:p>
          <a:p>
            <a:pPr lvl="3" indent="0">
              <a:buNone/>
            </a:pPr>
            <a:endParaRPr lang="de-DE" dirty="0"/>
          </a:p>
          <a:p>
            <a:pPr marL="1381125" lvl="3">
              <a:buFont typeface="Arial" panose="020B0604020202020204" pitchFamily="34" charset="0"/>
              <a:buChar char="•"/>
            </a:pPr>
            <a:endParaRPr lang="de-DE" dirty="0"/>
          </a:p>
          <a:p>
            <a:pPr marL="1381125" lvl="3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334098C-3616-2A06-91D1-2BA3880A927D}"/>
              </a:ext>
            </a:extLst>
          </p:cNvPr>
          <p:cNvCxnSpPr>
            <a:cxnSpLocks/>
          </p:cNvCxnSpPr>
          <p:nvPr/>
        </p:nvCxnSpPr>
        <p:spPr>
          <a:xfrm>
            <a:off x="720966" y="2734408"/>
            <a:ext cx="33938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D378945-0305-2BC8-AE45-B1B5820B0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pic>
        <p:nvPicPr>
          <p:cNvPr id="6" name="Grafik 5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D4BC2FA8-4FA0-0595-2E72-9DFB22721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111" y="1620000"/>
            <a:ext cx="6412947" cy="45013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C083DD4-9955-3990-EA05-03663ED8142F}"/>
              </a:ext>
            </a:extLst>
          </p:cNvPr>
          <p:cNvSpPr txBox="1"/>
          <p:nvPr/>
        </p:nvSpPr>
        <p:spPr>
          <a:xfrm>
            <a:off x="611361" y="5838071"/>
            <a:ext cx="2092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seaborn: statistical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72027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7FBB4-E5FB-8D0C-7766-644797F2D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757748-8EDE-4519-98A0-CE32C79D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Intensitätshistogramme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7EF70BB-A1E9-755B-1B26-7612F9F52E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 indent="0">
              <a:buNone/>
            </a:pPr>
            <a:endParaRPr lang="de-DE" dirty="0"/>
          </a:p>
          <a:p>
            <a:pPr lvl="3" indent="0">
              <a:buNone/>
            </a:pPr>
            <a:endParaRPr lang="de-DE" dirty="0"/>
          </a:p>
          <a:p>
            <a:pPr marL="1381125" lvl="3">
              <a:buFont typeface="Arial" panose="020B0604020202020204" pitchFamily="34" charset="0"/>
              <a:buChar char="•"/>
            </a:pPr>
            <a:endParaRPr lang="de-DE" dirty="0"/>
          </a:p>
          <a:p>
            <a:pPr marL="1381125" lvl="3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425883D-89ED-D125-64B5-901FBB6EFE23}"/>
              </a:ext>
            </a:extLst>
          </p:cNvPr>
          <p:cNvCxnSpPr>
            <a:cxnSpLocks/>
          </p:cNvCxnSpPr>
          <p:nvPr/>
        </p:nvCxnSpPr>
        <p:spPr>
          <a:xfrm>
            <a:off x="720966" y="2734408"/>
            <a:ext cx="33938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D0734B9-E55B-6A76-7EF4-CD6024EDA0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A97C1CD-DBF0-DF51-B7E8-A634E16915DE}"/>
              </a:ext>
            </a:extLst>
          </p:cNvPr>
          <p:cNvSpPr txBox="1"/>
          <p:nvPr/>
        </p:nvSpPr>
        <p:spPr>
          <a:xfrm>
            <a:off x="432000" y="5804857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 </a:t>
            </a:r>
            <a:endParaRPr lang="de-DE" sz="1000" dirty="0"/>
          </a:p>
        </p:txBody>
      </p:sp>
      <p:pic>
        <p:nvPicPr>
          <p:cNvPr id="10" name="Grafik 9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8285F9A0-0369-5DED-BBF1-AC241AA19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15" y="1654676"/>
            <a:ext cx="9526329" cy="378124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2A8F3FF-5E19-0641-E623-80555CD36AAE}"/>
              </a:ext>
            </a:extLst>
          </p:cNvPr>
          <p:cNvSpPr txBox="1"/>
          <p:nvPr/>
        </p:nvSpPr>
        <p:spPr>
          <a:xfrm>
            <a:off x="156508" y="5560180"/>
            <a:ext cx="299152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matplotlib.pyplot — Matplotlib 3.10.8 documentation</a:t>
            </a:r>
          </a:p>
          <a:p>
            <a:r>
              <a:rPr lang="de-DE" sz="1000" dirty="0"/>
              <a:t>Snapshot</a:t>
            </a:r>
          </a:p>
          <a:p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CD4473E-C740-54A4-6505-ECEFA21F653D}"/>
              </a:ext>
            </a:extLst>
          </p:cNvPr>
          <p:cNvSpPr txBox="1"/>
          <p:nvPr/>
        </p:nvSpPr>
        <p:spPr>
          <a:xfrm>
            <a:off x="156508" y="6023630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NumPy Documentation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2249675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0b3cf52-12f5-4c94-91cc-7bd931a8db9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2FA85333A351448A0C6CE241679AD83" ma:contentTypeVersion="9" ma:contentTypeDescription="Ein neues Dokument erstellen." ma:contentTypeScope="" ma:versionID="aa4b5c97fc986c5f62b42ccece34fc08">
  <xsd:schema xmlns:xsd="http://www.w3.org/2001/XMLSchema" xmlns:xs="http://www.w3.org/2001/XMLSchema" xmlns:p="http://schemas.microsoft.com/office/2006/metadata/properties" xmlns:ns3="40b3cf52-12f5-4c94-91cc-7bd931a8db99" targetNamespace="http://schemas.microsoft.com/office/2006/metadata/properties" ma:root="true" ma:fieldsID="5b6f4f72532df59dd2168f3632728f48" ns3:_="">
    <xsd:import namespace="40b3cf52-12f5-4c94-91cc-7bd931a8db9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b3cf52-12f5-4c94-91cc-7bd931a8db9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B34277-5DA8-4746-88A4-1C3B57748F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E4C183-1189-47B7-B5E9-C0BE6B121265}">
  <ds:schemaRefs>
    <ds:schemaRef ds:uri="40b3cf52-12f5-4c94-91cc-7bd931a8db9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9C9BBE-4C76-4FE6-98F9-EBAB1C4446DC}">
  <ds:schemaRefs>
    <ds:schemaRef ds:uri="40b3cf52-12f5-4c94-91cc-7bd931a8db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0</TotalTime>
  <Words>684</Words>
  <Application>Microsoft Office PowerPoint</Application>
  <PresentationFormat>Breitbild</PresentationFormat>
  <Paragraphs>142</Paragraphs>
  <Slides>17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ＭＳ Ｐゴシック</vt:lpstr>
      <vt:lpstr>Arial</vt:lpstr>
      <vt:lpstr>Calibri</vt:lpstr>
      <vt:lpstr>Wingdings</vt:lpstr>
      <vt:lpstr>THM-Folienmaster</vt:lpstr>
      <vt:lpstr>PowerPoint-Präsentation</vt:lpstr>
      <vt:lpstr>Worum geht es in diesem Projekt?</vt:lpstr>
      <vt:lpstr>Erste Ansicht des DataFrames</vt:lpstr>
      <vt:lpstr>Strukturelle Analyse des Datensatzes</vt:lpstr>
      <vt:lpstr>Visuelle Exploration der MRT-Bilder nach Krankheitsstadium</vt:lpstr>
      <vt:lpstr>Intensitätshistogramme</vt:lpstr>
      <vt:lpstr>Statistische Feature-Extraktion</vt:lpstr>
      <vt:lpstr>Korrelation Matrix</vt:lpstr>
      <vt:lpstr>Vergleich der Intensitätshistogramme</vt:lpstr>
      <vt:lpstr>Scatterplot Mean vs. Variance</vt:lpstr>
      <vt:lpstr>ROC-Kurve(Logistische Regression)</vt:lpstr>
      <vt:lpstr>Confusion Matrix(Logistische Regression) und Classification Report</vt:lpstr>
      <vt:lpstr>Training Neuronales Netz</vt:lpstr>
      <vt:lpstr>ROC-Kurve (Neuronales Netz)</vt:lpstr>
      <vt:lpstr>Confusion Matrix (Neuronales Netz) und Classification Report</vt:lpstr>
      <vt:lpstr>Fazit</vt:lpstr>
      <vt:lpstr>Literaturverzeichnis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Patrick Vanel Tieme Younjo</cp:lastModifiedBy>
  <cp:revision>37</cp:revision>
  <cp:lastPrinted>2017-11-28T10:01:39Z</cp:lastPrinted>
  <dcterms:created xsi:type="dcterms:W3CDTF">2017-11-01T14:34:44Z</dcterms:created>
  <dcterms:modified xsi:type="dcterms:W3CDTF">2026-02-04T00:20:51Z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0x01010052FA85333A351448A0C6CE241679AD83</vt:lpwstr>
  </property>
</Properties>
</file>